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8" r:id="rId2"/>
    <p:sldId id="256" r:id="rId3"/>
    <p:sldId id="259" r:id="rId4"/>
    <p:sldId id="263" r:id="rId5"/>
    <p:sldId id="265" r:id="rId6"/>
    <p:sldId id="264" r:id="rId7"/>
    <p:sldId id="261" r:id="rId8"/>
    <p:sldId id="267" r:id="rId9"/>
    <p:sldId id="262" r:id="rId10"/>
    <p:sldId id="266" r:id="rId11"/>
    <p:sldId id="268" r:id="rId12"/>
    <p:sldId id="269" r:id="rId13"/>
    <p:sldId id="270" r:id="rId14"/>
    <p:sldId id="272"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58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1426665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417922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81592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1749214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8670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581744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515569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225343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3472964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03101E-CC0F-4A38-887F-4862B6874C3B}"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710817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03101E-CC0F-4A38-887F-4862B6874C3B}" type="datetimeFigureOut">
              <a:rPr lang="en-US" smtClean="0"/>
              <a:t>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1749886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03101E-CC0F-4A38-887F-4862B6874C3B}" type="datetimeFigureOut">
              <a:rPr lang="en-US" smtClean="0"/>
              <a:t>6/12/2022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386351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03101E-CC0F-4A38-887F-4862B6874C3B}" type="datetimeFigureOut">
              <a:rPr lang="en-US" smtClean="0"/>
              <a:t>6/12/2022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1783449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03101E-CC0F-4A38-887F-4862B6874C3B}" type="datetimeFigureOut">
              <a:rPr lang="en-US" smtClean="0"/>
              <a:t>6/12/2022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9332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03101E-CC0F-4A38-887F-4862B6874C3B}" type="datetimeFigureOut">
              <a:rPr lang="en-US" smtClean="0"/>
              <a:t>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518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03101E-CC0F-4A38-887F-4862B6874C3B}" type="datetimeFigureOut">
              <a:rPr lang="en-US" smtClean="0"/>
              <a:t>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A29B06-3AC7-41BB-A781-13923E3906C5}" type="slidenum">
              <a:rPr lang="en-US" smtClean="0"/>
              <a:t>‹#›</a:t>
            </a:fld>
            <a:endParaRPr lang="en-US"/>
          </a:p>
        </p:txBody>
      </p:sp>
    </p:spTree>
    <p:extLst>
      <p:ext uri="{BB962C8B-B14F-4D97-AF65-F5344CB8AC3E}">
        <p14:creationId xmlns:p14="http://schemas.microsoft.com/office/powerpoint/2010/main" val="201131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03101E-CC0F-4A38-887F-4862B6874C3B}" type="datetimeFigureOut">
              <a:rPr lang="en-US" smtClean="0"/>
              <a:t>6/12/2022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4A29B06-3AC7-41BB-A781-13923E3906C5}" type="slidenum">
              <a:rPr lang="en-US" smtClean="0"/>
              <a:t>‹#›</a:t>
            </a:fld>
            <a:endParaRPr lang="en-US"/>
          </a:p>
        </p:txBody>
      </p:sp>
    </p:spTree>
    <p:extLst>
      <p:ext uri="{BB962C8B-B14F-4D97-AF65-F5344CB8AC3E}">
        <p14:creationId xmlns:p14="http://schemas.microsoft.com/office/powerpoint/2010/main" val="141459762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dosomething.org/us/facts/11-facts-about-recycling" TargetMode="External"/><Relationship Id="rId2" Type="http://schemas.openxmlformats.org/officeDocument/2006/relationships/hyperlink" Target="https://www.wundermanthompson.com/work/irbin" TargetMode="External"/><Relationship Id="rId1" Type="http://schemas.openxmlformats.org/officeDocument/2006/relationships/slideLayout" Target="../slideLayouts/slideLayout1.xml"/><Relationship Id="rId5" Type="http://schemas.openxmlformats.org/officeDocument/2006/relationships/hyperlink" Target="https://www.gorillabins.ca/blog/5-reasons-why-people-dont-recycle-and-5-reasons-why-we-should/" TargetMode="External"/><Relationship Id="rId4" Type="http://schemas.openxmlformats.org/officeDocument/2006/relationships/hyperlink" Target="https://www.epa.gov/facts-and-figures-about-materials-waste-and-recycling/national-overview-facts-and-figures-material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41" name="Straight Connector 40">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5" name="Subtitle 4">
            <a:extLst>
              <a:ext uri="{FF2B5EF4-FFF2-40B4-BE49-F238E27FC236}">
                <a16:creationId xmlns:a16="http://schemas.microsoft.com/office/drawing/2014/main" id="{0EB8D27E-A7F7-25ED-9A14-23798F28682A}"/>
              </a:ext>
            </a:extLst>
          </p:cNvPr>
          <p:cNvSpPr>
            <a:spLocks noGrp="1"/>
          </p:cNvSpPr>
          <p:nvPr>
            <p:ph type="subTitle" idx="1"/>
          </p:nvPr>
        </p:nvSpPr>
        <p:spPr>
          <a:xfrm>
            <a:off x="3238663" y="3458852"/>
            <a:ext cx="7766936" cy="1096899"/>
          </a:xfrm>
        </p:spPr>
        <p:txBody>
          <a:bodyPr>
            <a:normAutofit lnSpcReduction="10000"/>
          </a:bodyPr>
          <a:lstStyle/>
          <a:p>
            <a:pPr>
              <a:spcBef>
                <a:spcPts val="600"/>
              </a:spcBef>
            </a:pPr>
            <a:r>
              <a:rPr lang="en-US" sz="1400" dirty="0">
                <a:latin typeface="Times New Roman" panose="02020603050405020304" pitchFamily="18" charset="0"/>
                <a:cs typeface="Times New Roman" panose="02020603050405020304" pitchFamily="18" charset="0"/>
              </a:rPr>
              <a:t>Team lead : Alexandru-Florin BELENGEANU</a:t>
            </a:r>
          </a:p>
          <a:p>
            <a:pPr>
              <a:spcBef>
                <a:spcPts val="600"/>
              </a:spcBef>
            </a:pPr>
            <a:r>
              <a:rPr lang="en-US" sz="1400" dirty="0">
                <a:latin typeface="Times New Roman" panose="02020603050405020304" pitchFamily="18" charset="0"/>
                <a:cs typeface="Times New Roman" panose="02020603050405020304" pitchFamily="18" charset="0"/>
              </a:rPr>
              <a:t>Hardware Design : Alexandru-Florin BELENGEANU</a:t>
            </a:r>
          </a:p>
          <a:p>
            <a:pPr>
              <a:spcBef>
                <a:spcPts val="600"/>
              </a:spcBef>
            </a:pPr>
            <a:r>
              <a:rPr lang="en-US" sz="1400" dirty="0">
                <a:latin typeface="Times New Roman" panose="02020603050405020304" pitchFamily="18" charset="0"/>
                <a:cs typeface="Times New Roman" panose="02020603050405020304" pitchFamily="18" charset="0"/>
              </a:rPr>
              <a:t>Software Developer : Alexandru-Florin BELENGEANU</a:t>
            </a:r>
          </a:p>
          <a:p>
            <a:pPr>
              <a:spcBef>
                <a:spcPts val="600"/>
              </a:spcBef>
            </a:pPr>
            <a:r>
              <a:rPr lang="en-US" sz="1400" dirty="0">
                <a:latin typeface="Times New Roman" panose="02020603050405020304" pitchFamily="18" charset="0"/>
                <a:cs typeface="Times New Roman" panose="02020603050405020304" pitchFamily="18" charset="0"/>
              </a:rPr>
              <a:t>Special thanks : Alexandru-Florin BELENGEANU</a:t>
            </a:r>
          </a:p>
        </p:txBody>
      </p:sp>
      <p:pic>
        <p:nvPicPr>
          <p:cNvPr id="9" name="Picture 8" descr="Logo&#10;&#10;Description automatically generated">
            <a:extLst>
              <a:ext uri="{FF2B5EF4-FFF2-40B4-BE49-F238E27FC236}">
                <a16:creationId xmlns:a16="http://schemas.microsoft.com/office/drawing/2014/main" id="{598D4A44-8CEA-ECAB-9615-84B61CD51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760" y="885708"/>
            <a:ext cx="4689676" cy="1645757"/>
          </a:xfrm>
          <a:prstGeom prst="rect">
            <a:avLst/>
          </a:prstGeom>
        </p:spPr>
      </p:pic>
      <p:sp>
        <p:nvSpPr>
          <p:cNvPr id="11" name="TextBox 10">
            <a:extLst>
              <a:ext uri="{FF2B5EF4-FFF2-40B4-BE49-F238E27FC236}">
                <a16:creationId xmlns:a16="http://schemas.microsoft.com/office/drawing/2014/main" id="{049E3175-D805-08BF-71B6-CFC6008C3320}"/>
              </a:ext>
            </a:extLst>
          </p:cNvPr>
          <p:cNvSpPr txBox="1"/>
          <p:nvPr/>
        </p:nvSpPr>
        <p:spPr>
          <a:xfrm>
            <a:off x="3293254" y="6344239"/>
            <a:ext cx="1473480" cy="369332"/>
          </a:xfrm>
          <a:prstGeom prst="rect">
            <a:avLst/>
          </a:prstGeom>
          <a:noFill/>
        </p:spPr>
        <p:txBody>
          <a:bodyPr wrap="none" rtlCol="0">
            <a:spAutoFit/>
          </a:bodyPr>
          <a:lstStyle/>
          <a:p>
            <a:r>
              <a:rPr lang="en-US" dirty="0"/>
              <a:t>HackTM2022</a:t>
            </a:r>
          </a:p>
        </p:txBody>
      </p:sp>
    </p:spTree>
    <p:extLst>
      <p:ext uri="{BB962C8B-B14F-4D97-AF65-F5344CB8AC3E}">
        <p14:creationId xmlns:p14="http://schemas.microsoft.com/office/powerpoint/2010/main" val="378053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2566728"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Examples</a:t>
            </a:r>
          </a:p>
        </p:txBody>
      </p:sp>
      <p:pic>
        <p:nvPicPr>
          <p:cNvPr id="6" name="Picture 5">
            <a:extLst>
              <a:ext uri="{FF2B5EF4-FFF2-40B4-BE49-F238E27FC236}">
                <a16:creationId xmlns:a16="http://schemas.microsoft.com/office/drawing/2014/main" id="{4276F87A-2F67-539D-1F0C-E5BDB5F0F093}"/>
              </a:ext>
            </a:extLst>
          </p:cNvPr>
          <p:cNvPicPr>
            <a:picLocks noChangeAspect="1"/>
          </p:cNvPicPr>
          <p:nvPr/>
        </p:nvPicPr>
        <p:blipFill>
          <a:blip r:embed="rId2"/>
          <a:stretch>
            <a:fillRect/>
          </a:stretch>
        </p:blipFill>
        <p:spPr>
          <a:xfrm>
            <a:off x="995621" y="1274949"/>
            <a:ext cx="8955890" cy="4804462"/>
          </a:xfrm>
          <a:prstGeom prst="rect">
            <a:avLst/>
          </a:prstGeom>
        </p:spPr>
      </p:pic>
      <p:sp>
        <p:nvSpPr>
          <p:cNvPr id="18" name="TextBox 17">
            <a:extLst>
              <a:ext uri="{FF2B5EF4-FFF2-40B4-BE49-F238E27FC236}">
                <a16:creationId xmlns:a16="http://schemas.microsoft.com/office/drawing/2014/main" id="{6610CC04-6A3F-6B5E-816D-C584930A027E}"/>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333890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3039615"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Future ideas</a:t>
            </a:r>
          </a:p>
        </p:txBody>
      </p:sp>
      <p:sp>
        <p:nvSpPr>
          <p:cNvPr id="2" name="TextBox 1">
            <a:extLst>
              <a:ext uri="{FF2B5EF4-FFF2-40B4-BE49-F238E27FC236}">
                <a16:creationId xmlns:a16="http://schemas.microsoft.com/office/drawing/2014/main" id="{AE994A86-BA11-5A58-40D4-F86DF2C067FB}"/>
              </a:ext>
            </a:extLst>
          </p:cNvPr>
          <p:cNvSpPr txBox="1"/>
          <p:nvPr/>
        </p:nvSpPr>
        <p:spPr>
          <a:xfrm>
            <a:off x="421298" y="1656041"/>
            <a:ext cx="10131300" cy="2031325"/>
          </a:xfrm>
          <a:prstGeom prst="rect">
            <a:avLst/>
          </a:prstGeom>
          <a:noFill/>
        </p:spPr>
        <p:txBody>
          <a:bodyPr wrap="none" rtlCol="0">
            <a:spAutoFit/>
          </a:bodyPr>
          <a:lstStyle/>
          <a:p>
            <a:pPr marL="285750" indent="-285750">
              <a:lnSpc>
                <a:spcPct val="200000"/>
              </a:lnSpc>
              <a:buFont typeface="Wingdings" panose="05000000000000000000" pitchFamily="2" charset="2"/>
              <a:buChar char="Ø"/>
            </a:pPr>
            <a:r>
              <a:rPr lang="en-US" dirty="0">
                <a:solidFill>
                  <a:schemeClr val="bg1"/>
                </a:solidFill>
              </a:rPr>
              <a:t>Maybe use an ambient light/IR barrier sensor instead of ultrasonic</a:t>
            </a:r>
          </a:p>
          <a:p>
            <a:pPr marL="285750" indent="-285750">
              <a:lnSpc>
                <a:spcPct val="200000"/>
              </a:lnSpc>
              <a:buFont typeface="Wingdings" panose="05000000000000000000" pitchFamily="2" charset="2"/>
              <a:buChar char="Ø"/>
            </a:pPr>
            <a:r>
              <a:rPr lang="en-US" dirty="0">
                <a:solidFill>
                  <a:schemeClr val="bg1"/>
                </a:solidFill>
              </a:rPr>
              <a:t>Add a weight sensor under the garbage platform</a:t>
            </a:r>
          </a:p>
          <a:p>
            <a:pPr marL="285750" indent="-285750">
              <a:lnSpc>
                <a:spcPct val="200000"/>
              </a:lnSpc>
              <a:buFont typeface="Wingdings" panose="05000000000000000000" pitchFamily="2" charset="2"/>
              <a:buChar char="Ø"/>
            </a:pPr>
            <a:r>
              <a:rPr lang="en-US" dirty="0">
                <a:solidFill>
                  <a:schemeClr val="bg1"/>
                </a:solidFill>
              </a:rPr>
              <a:t>Use a proximity sensor to detect when the trash bin is full, and send an alert so an employee</a:t>
            </a:r>
          </a:p>
          <a:p>
            <a:r>
              <a:rPr lang="en-US" dirty="0">
                <a:solidFill>
                  <a:schemeClr val="bg1"/>
                </a:solidFill>
              </a:rPr>
              <a:t> can come and collect the garbage</a:t>
            </a:r>
          </a:p>
        </p:txBody>
      </p:sp>
      <p:sp>
        <p:nvSpPr>
          <p:cNvPr id="15" name="TextBox 14">
            <a:extLst>
              <a:ext uri="{FF2B5EF4-FFF2-40B4-BE49-F238E27FC236}">
                <a16:creationId xmlns:a16="http://schemas.microsoft.com/office/drawing/2014/main" id="{CB309E5E-8BAF-9376-2F98-289DEFEE5725}"/>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3198642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4336444"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Marketing strategy</a:t>
            </a:r>
          </a:p>
        </p:txBody>
      </p:sp>
      <p:sp>
        <p:nvSpPr>
          <p:cNvPr id="2" name="TextBox 1">
            <a:extLst>
              <a:ext uri="{FF2B5EF4-FFF2-40B4-BE49-F238E27FC236}">
                <a16:creationId xmlns:a16="http://schemas.microsoft.com/office/drawing/2014/main" id="{AE994A86-BA11-5A58-40D4-F86DF2C067FB}"/>
              </a:ext>
            </a:extLst>
          </p:cNvPr>
          <p:cNvSpPr txBox="1"/>
          <p:nvPr/>
        </p:nvSpPr>
        <p:spPr>
          <a:xfrm>
            <a:off x="421298" y="1432173"/>
            <a:ext cx="7597080" cy="4385816"/>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2400" dirty="0">
                <a:solidFill>
                  <a:schemeClr val="bg1"/>
                </a:solidFill>
              </a:rPr>
              <a:t>Costs</a:t>
            </a:r>
          </a:p>
          <a:p>
            <a:pPr marL="742950" lvl="1" indent="-285750">
              <a:lnSpc>
                <a:spcPct val="150000"/>
              </a:lnSpc>
              <a:buFont typeface="Wingdings" panose="05000000000000000000" pitchFamily="2" charset="2"/>
              <a:buChar char="Ø"/>
            </a:pPr>
            <a:r>
              <a:rPr lang="en-US" dirty="0">
                <a:solidFill>
                  <a:schemeClr val="bg1"/>
                </a:solidFill>
              </a:rPr>
              <a:t>650L Trash bin : ~ 200€</a:t>
            </a:r>
          </a:p>
          <a:p>
            <a:pPr marL="742950" lvl="1" indent="-285750">
              <a:lnSpc>
                <a:spcPct val="150000"/>
              </a:lnSpc>
              <a:buFont typeface="Wingdings" panose="05000000000000000000" pitchFamily="2" charset="2"/>
              <a:buChar char="Ø"/>
            </a:pPr>
            <a:r>
              <a:rPr lang="en-US" dirty="0">
                <a:solidFill>
                  <a:schemeClr val="bg1"/>
                </a:solidFill>
              </a:rPr>
              <a:t>Hardware components : ~ 120€</a:t>
            </a:r>
          </a:p>
          <a:p>
            <a:pPr marL="742950" lvl="1" indent="-285750">
              <a:lnSpc>
                <a:spcPct val="150000"/>
              </a:lnSpc>
              <a:buFont typeface="Wingdings" panose="05000000000000000000" pitchFamily="2" charset="2"/>
              <a:buChar char="Ø"/>
            </a:pPr>
            <a:r>
              <a:rPr lang="en-US" dirty="0">
                <a:solidFill>
                  <a:schemeClr val="bg1"/>
                </a:solidFill>
              </a:rPr>
              <a:t>Software licenses : around 1000€ per year, but could differ +-</a:t>
            </a:r>
          </a:p>
          <a:p>
            <a:pPr marL="742950" lvl="1" indent="-285750">
              <a:lnSpc>
                <a:spcPct val="150000"/>
              </a:lnSpc>
              <a:buFont typeface="Wingdings" panose="05000000000000000000" pitchFamily="2" charset="2"/>
              <a:buChar char="Ø"/>
            </a:pPr>
            <a:r>
              <a:rPr lang="en-US" dirty="0">
                <a:solidFill>
                  <a:schemeClr val="bg1"/>
                </a:solidFill>
              </a:rPr>
              <a:t>Advertising : ~5000€ in the first year</a:t>
            </a:r>
          </a:p>
          <a:p>
            <a:pPr marL="285750" indent="-285750">
              <a:lnSpc>
                <a:spcPct val="150000"/>
              </a:lnSpc>
              <a:buFont typeface="Wingdings" panose="05000000000000000000" pitchFamily="2" charset="2"/>
              <a:buChar char="Ø"/>
            </a:pPr>
            <a:r>
              <a:rPr lang="en-US" sz="2400" dirty="0">
                <a:solidFill>
                  <a:schemeClr val="bg1"/>
                </a:solidFill>
              </a:rPr>
              <a:t>Target customers </a:t>
            </a:r>
          </a:p>
          <a:p>
            <a:pPr marL="742950" lvl="1" indent="-285750">
              <a:lnSpc>
                <a:spcPct val="150000"/>
              </a:lnSpc>
              <a:buFont typeface="Wingdings" panose="05000000000000000000" pitchFamily="2" charset="2"/>
              <a:buChar char="Ø"/>
            </a:pPr>
            <a:r>
              <a:rPr lang="en-US" dirty="0">
                <a:solidFill>
                  <a:schemeClr val="bg1"/>
                </a:solidFill>
              </a:rPr>
              <a:t>Shopping centers, resorts, city halls, festivals/concerts</a:t>
            </a:r>
          </a:p>
          <a:p>
            <a:pPr marL="285750" indent="-285750">
              <a:lnSpc>
                <a:spcPct val="150000"/>
              </a:lnSpc>
              <a:buFont typeface="Wingdings" panose="05000000000000000000" pitchFamily="2" charset="2"/>
              <a:buChar char="Ø"/>
            </a:pPr>
            <a:r>
              <a:rPr lang="en-US" sz="2400" dirty="0">
                <a:solidFill>
                  <a:schemeClr val="bg1"/>
                </a:solidFill>
              </a:rPr>
              <a:t>Sales volume estimation</a:t>
            </a:r>
          </a:p>
          <a:p>
            <a:pPr marL="742950" lvl="1" indent="-285750">
              <a:buFont typeface="Wingdings" panose="05000000000000000000" pitchFamily="2" charset="2"/>
              <a:buChar char="Ø"/>
            </a:pPr>
            <a:r>
              <a:rPr lang="en-US" dirty="0">
                <a:solidFill>
                  <a:schemeClr val="bg1"/>
                </a:solidFill>
              </a:rPr>
              <a:t>To buy : 800€ per piece, with possibility of discount for bulk buy</a:t>
            </a:r>
          </a:p>
          <a:p>
            <a:pPr marL="742950" lvl="1" indent="-285750">
              <a:buFont typeface="Wingdings" panose="05000000000000000000" pitchFamily="2" charset="2"/>
              <a:buChar char="Ø"/>
            </a:pPr>
            <a:r>
              <a:rPr lang="en-US" dirty="0">
                <a:solidFill>
                  <a:schemeClr val="bg1"/>
                </a:solidFill>
              </a:rPr>
              <a:t>To rent : 150€ per day per piece</a:t>
            </a:r>
          </a:p>
        </p:txBody>
      </p:sp>
      <p:sp>
        <p:nvSpPr>
          <p:cNvPr id="15" name="TextBox 14">
            <a:extLst>
              <a:ext uri="{FF2B5EF4-FFF2-40B4-BE49-F238E27FC236}">
                <a16:creationId xmlns:a16="http://schemas.microsoft.com/office/drawing/2014/main" id="{37A2C2B3-7836-93DB-0273-8393964BB992}"/>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1238990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5137945"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Why use wastebasket ?</a:t>
            </a:r>
          </a:p>
        </p:txBody>
      </p:sp>
      <p:sp>
        <p:nvSpPr>
          <p:cNvPr id="2" name="TextBox 1">
            <a:extLst>
              <a:ext uri="{FF2B5EF4-FFF2-40B4-BE49-F238E27FC236}">
                <a16:creationId xmlns:a16="http://schemas.microsoft.com/office/drawing/2014/main" id="{AE994A86-BA11-5A58-40D4-F86DF2C067FB}"/>
              </a:ext>
            </a:extLst>
          </p:cNvPr>
          <p:cNvSpPr txBox="1"/>
          <p:nvPr/>
        </p:nvSpPr>
        <p:spPr>
          <a:xfrm>
            <a:off x="421298" y="1432173"/>
            <a:ext cx="11493852" cy="3348417"/>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2400" dirty="0">
                <a:solidFill>
                  <a:schemeClr val="bg1"/>
                </a:solidFill>
              </a:rPr>
              <a:t> With the new emerging projects launched by states and city halls,</a:t>
            </a:r>
          </a:p>
          <a:p>
            <a:pPr>
              <a:lnSpc>
                <a:spcPct val="150000"/>
              </a:lnSpc>
            </a:pPr>
            <a:r>
              <a:rPr lang="en-US" sz="2400" dirty="0">
                <a:solidFill>
                  <a:schemeClr val="bg1"/>
                </a:solidFill>
              </a:rPr>
              <a:t>people get rewarded when they recycle</a:t>
            </a:r>
          </a:p>
          <a:p>
            <a:pPr marL="342900" indent="-342900">
              <a:lnSpc>
                <a:spcPct val="150000"/>
              </a:lnSpc>
              <a:buFont typeface="Wingdings" panose="05000000000000000000" pitchFamily="2" charset="2"/>
              <a:buChar char="Ø"/>
            </a:pPr>
            <a:r>
              <a:rPr lang="en-US" sz="2400" dirty="0">
                <a:solidFill>
                  <a:schemeClr val="bg1"/>
                </a:solidFill>
              </a:rPr>
              <a:t>By purchasing our product, people can reduce the garbage collection price</a:t>
            </a:r>
          </a:p>
          <a:p>
            <a:pPr>
              <a:lnSpc>
                <a:spcPct val="150000"/>
              </a:lnSpc>
            </a:pPr>
            <a:r>
              <a:rPr lang="en-US" sz="2400" dirty="0">
                <a:solidFill>
                  <a:schemeClr val="bg1"/>
                </a:solidFill>
              </a:rPr>
              <a:t>by more than 50%</a:t>
            </a:r>
          </a:p>
          <a:p>
            <a:pPr marL="342900" indent="-342900">
              <a:lnSpc>
                <a:spcPct val="150000"/>
              </a:lnSpc>
              <a:buFont typeface="Wingdings" panose="05000000000000000000" pitchFamily="2" charset="2"/>
              <a:buChar char="Ø"/>
            </a:pPr>
            <a:r>
              <a:rPr lang="en-US" sz="2400" dirty="0">
                <a:solidFill>
                  <a:schemeClr val="bg1"/>
                </a:solidFill>
              </a:rPr>
              <a:t>Cover the purchase price by lowering the collecting price in ~2 years,</a:t>
            </a:r>
          </a:p>
          <a:p>
            <a:pPr>
              <a:lnSpc>
                <a:spcPct val="150000"/>
              </a:lnSpc>
            </a:pPr>
            <a:r>
              <a:rPr lang="en-US" sz="2400" dirty="0">
                <a:solidFill>
                  <a:schemeClr val="bg1"/>
                </a:solidFill>
              </a:rPr>
              <a:t>based on  state and area ( and also contribute to the decarbonization process </a:t>
            </a:r>
            <a:r>
              <a:rPr lang="en-US" sz="2400" dirty="0">
                <a:solidFill>
                  <a:schemeClr val="bg1"/>
                </a:solidFill>
                <a:sym typeface="Wingdings" panose="05000000000000000000" pitchFamily="2" charset="2"/>
              </a:rPr>
              <a:t> )</a:t>
            </a:r>
            <a:endParaRPr lang="en-US" dirty="0">
              <a:solidFill>
                <a:schemeClr val="bg1"/>
              </a:solidFill>
            </a:endParaRPr>
          </a:p>
        </p:txBody>
      </p:sp>
      <p:sp>
        <p:nvSpPr>
          <p:cNvPr id="15" name="TextBox 14">
            <a:extLst>
              <a:ext uri="{FF2B5EF4-FFF2-40B4-BE49-F238E27FC236}">
                <a16:creationId xmlns:a16="http://schemas.microsoft.com/office/drawing/2014/main" id="{FCDC16DF-A14A-82B5-B44A-F4545C814644}"/>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2248405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1877437"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Links </a:t>
            </a:r>
          </a:p>
        </p:txBody>
      </p:sp>
      <p:sp>
        <p:nvSpPr>
          <p:cNvPr id="2" name="TextBox 1">
            <a:extLst>
              <a:ext uri="{FF2B5EF4-FFF2-40B4-BE49-F238E27FC236}">
                <a16:creationId xmlns:a16="http://schemas.microsoft.com/office/drawing/2014/main" id="{AE994A86-BA11-5A58-40D4-F86DF2C067FB}"/>
              </a:ext>
            </a:extLst>
          </p:cNvPr>
          <p:cNvSpPr txBox="1"/>
          <p:nvPr/>
        </p:nvSpPr>
        <p:spPr>
          <a:xfrm>
            <a:off x="421298" y="1432173"/>
            <a:ext cx="13373789" cy="2222853"/>
          </a:xfrm>
          <a:prstGeom prst="rect">
            <a:avLst/>
          </a:prstGeom>
          <a:noFill/>
        </p:spPr>
        <p:txBody>
          <a:bodyPr wrap="none" rtlCol="0">
            <a:spAutoFit/>
          </a:bodyPr>
          <a:lstStyle/>
          <a:p>
            <a:pPr marL="285750" indent="-285750">
              <a:lnSpc>
                <a:spcPct val="200000"/>
              </a:lnSpc>
              <a:buFont typeface="Wingdings" panose="05000000000000000000" pitchFamily="2" charset="2"/>
              <a:buChar char="Ø"/>
            </a:pPr>
            <a:r>
              <a:rPr lang="en-US" dirty="0">
                <a:solidFill>
                  <a:schemeClr val="bg1"/>
                </a:solidFill>
                <a:hlinkClick r:id="rId2">
                  <a:extLst>
                    <a:ext uri="{A12FA001-AC4F-418D-AE19-62706E023703}">
                      <ahyp:hlinkClr xmlns:ahyp="http://schemas.microsoft.com/office/drawing/2018/hyperlinkcolor" val="tx"/>
                    </a:ext>
                  </a:extLst>
                </a:hlinkClick>
              </a:rPr>
              <a:t>https://www.wundermanthompson.com/work/irbin</a:t>
            </a:r>
            <a:endParaRPr lang="en-US" dirty="0">
              <a:solidFill>
                <a:schemeClr val="bg1"/>
              </a:solidFill>
            </a:endParaRPr>
          </a:p>
          <a:p>
            <a:pPr marL="285750" indent="-285750">
              <a:lnSpc>
                <a:spcPct val="200000"/>
              </a:lnSpc>
              <a:buFont typeface="Wingdings" panose="05000000000000000000" pitchFamily="2" charset="2"/>
              <a:buChar char="Ø"/>
            </a:pPr>
            <a:r>
              <a:rPr lang="en-US" dirty="0">
                <a:solidFill>
                  <a:schemeClr val="bg1"/>
                </a:solidFill>
                <a:hlinkClick r:id="rId3">
                  <a:extLst>
                    <a:ext uri="{A12FA001-AC4F-418D-AE19-62706E023703}">
                      <ahyp:hlinkClr xmlns:ahyp="http://schemas.microsoft.com/office/drawing/2018/hyperlinkcolor" val="tx"/>
                    </a:ext>
                  </a:extLst>
                </a:hlinkClick>
              </a:rPr>
              <a:t>https://www.dosomething.org/us/facts/11-facts-about-recycling</a:t>
            </a:r>
            <a:endParaRPr lang="en-US" dirty="0">
              <a:solidFill>
                <a:schemeClr val="bg1"/>
              </a:solidFill>
            </a:endParaRPr>
          </a:p>
          <a:p>
            <a:pPr marL="285750" indent="-285750">
              <a:lnSpc>
                <a:spcPct val="200000"/>
              </a:lnSpc>
              <a:buFont typeface="Wingdings" panose="05000000000000000000" pitchFamily="2" charset="2"/>
              <a:buChar char="Ø"/>
            </a:pPr>
            <a:r>
              <a:rPr lang="en-US" dirty="0">
                <a:solidFill>
                  <a:schemeClr val="bg1"/>
                </a:solidFill>
                <a:hlinkClick r:id="rId4">
                  <a:extLst>
                    <a:ext uri="{A12FA001-AC4F-418D-AE19-62706E023703}">
                      <ahyp:hlinkClr xmlns:ahyp="http://schemas.microsoft.com/office/drawing/2018/hyperlinkcolor" val="tx"/>
                    </a:ext>
                  </a:extLst>
                </a:hlinkClick>
              </a:rPr>
              <a:t>https://www.epa.gov/facts-and-figures-about-materials-waste-and-recycling/national-overview-facts-and-figures-materials</a:t>
            </a:r>
            <a:endParaRPr lang="en-US" dirty="0">
              <a:solidFill>
                <a:schemeClr val="bg1"/>
              </a:solidFill>
            </a:endParaRPr>
          </a:p>
          <a:p>
            <a:pPr marL="285750" indent="-285750">
              <a:lnSpc>
                <a:spcPct val="200000"/>
              </a:lnSpc>
              <a:buFont typeface="Wingdings" panose="05000000000000000000" pitchFamily="2" charset="2"/>
              <a:buChar char="Ø"/>
            </a:pPr>
            <a:r>
              <a:rPr lang="en-US" dirty="0">
                <a:solidFill>
                  <a:schemeClr val="bg1"/>
                </a:solidFill>
                <a:hlinkClick r:id="rId5">
                  <a:extLst>
                    <a:ext uri="{A12FA001-AC4F-418D-AE19-62706E023703}">
                      <ahyp:hlinkClr xmlns:ahyp="http://schemas.microsoft.com/office/drawing/2018/hyperlinkcolor" val="tx"/>
                    </a:ext>
                  </a:extLst>
                </a:hlinkClick>
              </a:rPr>
              <a:t>https://www.gorillabins.ca/blog/5-reasons-why-people-dont-recycle-and-5-reasons-why-we-should/</a:t>
            </a:r>
            <a:endParaRPr lang="en-US" dirty="0">
              <a:solidFill>
                <a:schemeClr val="bg1"/>
              </a:solidFill>
            </a:endParaRPr>
          </a:p>
        </p:txBody>
      </p:sp>
      <p:sp>
        <p:nvSpPr>
          <p:cNvPr id="15" name="TextBox 14">
            <a:extLst>
              <a:ext uri="{FF2B5EF4-FFF2-40B4-BE49-F238E27FC236}">
                <a16:creationId xmlns:a16="http://schemas.microsoft.com/office/drawing/2014/main" id="{FCDC16DF-A14A-82B5-B44A-F4545C814644}"/>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2522359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3523488" y="679703"/>
            <a:ext cx="2977097" cy="677108"/>
          </a:xfrm>
          <a:prstGeom prst="rect">
            <a:avLst/>
          </a:prstGeom>
          <a:noFill/>
        </p:spPr>
        <p:txBody>
          <a:bodyPr wrap="none" rtlCol="0">
            <a:spAutoFit/>
          </a:bodyPr>
          <a:lstStyle/>
          <a:p>
            <a:r>
              <a:rPr lang="en-US" sz="3800" dirty="0">
                <a:solidFill>
                  <a:schemeClr val="bg1"/>
                </a:solidFill>
                <a:latin typeface="Times New Roman" panose="02020603050405020304" pitchFamily="18" charset="0"/>
                <a:cs typeface="Times New Roman" panose="02020603050405020304" pitchFamily="18" charset="0"/>
              </a:rPr>
              <a:t>Thank you! </a:t>
            </a:r>
            <a:r>
              <a:rPr lang="en-US" sz="38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endParaRPr lang="en-US" sz="3800" dirty="0">
              <a:solidFill>
                <a:schemeClr val="bg1"/>
              </a:solidFill>
              <a:latin typeface="Times New Roman" panose="02020603050405020304" pitchFamily="18" charset="0"/>
              <a:cs typeface="Times New Roman" panose="02020603050405020304" pitchFamily="18" charset="0"/>
            </a:endParaRPr>
          </a:p>
        </p:txBody>
      </p:sp>
      <p:pic>
        <p:nvPicPr>
          <p:cNvPr id="5" name="Picture 4" descr="Shape&#10;&#10;Description automatically generated">
            <a:extLst>
              <a:ext uri="{FF2B5EF4-FFF2-40B4-BE49-F238E27FC236}">
                <a16:creationId xmlns:a16="http://schemas.microsoft.com/office/drawing/2014/main" id="{79F90EC6-6C49-3FDD-65C7-33753E25B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665" y="2036514"/>
            <a:ext cx="3657600" cy="3450336"/>
          </a:xfrm>
          <a:prstGeom prst="rect">
            <a:avLst/>
          </a:prstGeom>
        </p:spPr>
      </p:pic>
      <p:sp>
        <p:nvSpPr>
          <p:cNvPr id="17" name="TextBox 16">
            <a:extLst>
              <a:ext uri="{FF2B5EF4-FFF2-40B4-BE49-F238E27FC236}">
                <a16:creationId xmlns:a16="http://schemas.microsoft.com/office/drawing/2014/main" id="{7A50C0BB-A3F4-8543-ADCA-CF0131A033D8}"/>
              </a:ext>
            </a:extLst>
          </p:cNvPr>
          <p:cNvSpPr txBox="1"/>
          <p:nvPr/>
        </p:nvSpPr>
        <p:spPr>
          <a:xfrm>
            <a:off x="4275296" y="6178297"/>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3292430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2728632"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Objectives</a:t>
            </a:r>
          </a:p>
        </p:txBody>
      </p:sp>
      <p:sp>
        <p:nvSpPr>
          <p:cNvPr id="5" name="TextBox 4">
            <a:extLst>
              <a:ext uri="{FF2B5EF4-FFF2-40B4-BE49-F238E27FC236}">
                <a16:creationId xmlns:a16="http://schemas.microsoft.com/office/drawing/2014/main" id="{5D814DDA-3529-F322-F5E5-990CF58502DE}"/>
              </a:ext>
            </a:extLst>
          </p:cNvPr>
          <p:cNvSpPr txBox="1"/>
          <p:nvPr/>
        </p:nvSpPr>
        <p:spPr>
          <a:xfrm>
            <a:off x="842597" y="1658772"/>
            <a:ext cx="8893098"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solidFill>
                  <a:schemeClr val="bg1"/>
                </a:solidFill>
              </a:rPr>
              <a:t>The main objective of this project is to create a smart litter sorting system which </a:t>
            </a:r>
          </a:p>
          <a:p>
            <a:pPr algn="just"/>
            <a:r>
              <a:rPr lang="en-US" dirty="0">
                <a:solidFill>
                  <a:schemeClr val="bg1"/>
                </a:solidFill>
              </a:rPr>
              <a:t>should be used in order to minimize human effort, and maximize the amount of </a:t>
            </a:r>
          </a:p>
          <a:p>
            <a:pPr algn="just"/>
            <a:r>
              <a:rPr lang="en-US" dirty="0">
                <a:solidFill>
                  <a:schemeClr val="bg1"/>
                </a:solidFill>
              </a:rPr>
              <a:t>recycled trash worldwide</a:t>
            </a:r>
          </a:p>
        </p:txBody>
      </p:sp>
      <p:pic>
        <p:nvPicPr>
          <p:cNvPr id="7" name="Picture 6" descr="A picture containing text, indoor, green&#10;&#10;Description automatically generated">
            <a:extLst>
              <a:ext uri="{FF2B5EF4-FFF2-40B4-BE49-F238E27FC236}">
                <a16:creationId xmlns:a16="http://schemas.microsoft.com/office/drawing/2014/main" id="{2C0A2463-D162-1BF8-0A6C-C3AD9B7B1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354" y="3048000"/>
            <a:ext cx="5269584" cy="2964141"/>
          </a:xfrm>
          <a:prstGeom prst="rect">
            <a:avLst/>
          </a:prstGeom>
        </p:spPr>
      </p:pic>
      <p:sp>
        <p:nvSpPr>
          <p:cNvPr id="59" name="TextBox 58">
            <a:extLst>
              <a:ext uri="{FF2B5EF4-FFF2-40B4-BE49-F238E27FC236}">
                <a16:creationId xmlns:a16="http://schemas.microsoft.com/office/drawing/2014/main" id="{41A70033-D8A7-B255-959D-31A8CA93E5BD}"/>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3551487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799545" y="210478"/>
            <a:ext cx="8119402" cy="1261884"/>
          </a:xfrm>
          <a:prstGeom prst="rect">
            <a:avLst/>
          </a:prstGeom>
          <a:noFill/>
        </p:spPr>
        <p:txBody>
          <a:bodyPr wrap="none" rtlCol="0">
            <a:spAutoFit/>
          </a:bodyPr>
          <a:lstStyle/>
          <a:p>
            <a:r>
              <a:rPr lang="en-US" sz="3800" dirty="0">
                <a:solidFill>
                  <a:schemeClr val="bg1"/>
                </a:solidFill>
                <a:latin typeface="Times New Roman" panose="02020603050405020304" pitchFamily="18" charset="0"/>
                <a:cs typeface="Times New Roman" panose="02020603050405020304" pitchFamily="18" charset="0"/>
              </a:rPr>
              <a:t>Total Municipal Solid Waste by Material</a:t>
            </a:r>
          </a:p>
          <a:p>
            <a:pPr algn="ctr"/>
            <a:r>
              <a:rPr lang="en-US" sz="3800" dirty="0">
                <a:solidFill>
                  <a:schemeClr val="bg1"/>
                </a:solidFill>
                <a:latin typeface="Times New Roman" panose="02020603050405020304" pitchFamily="18" charset="0"/>
                <a:cs typeface="Times New Roman" panose="02020603050405020304" pitchFamily="18" charset="0"/>
              </a:rPr>
              <a:t>2018 (USA)</a:t>
            </a:r>
          </a:p>
        </p:txBody>
      </p:sp>
      <p:pic>
        <p:nvPicPr>
          <p:cNvPr id="3" name="Picture 2">
            <a:extLst>
              <a:ext uri="{FF2B5EF4-FFF2-40B4-BE49-F238E27FC236}">
                <a16:creationId xmlns:a16="http://schemas.microsoft.com/office/drawing/2014/main" id="{B2436B46-DF50-90EB-1E05-1D3D64F11F78}"/>
              </a:ext>
            </a:extLst>
          </p:cNvPr>
          <p:cNvPicPr>
            <a:picLocks noChangeAspect="1"/>
          </p:cNvPicPr>
          <p:nvPr/>
        </p:nvPicPr>
        <p:blipFill>
          <a:blip r:embed="rId2"/>
          <a:stretch>
            <a:fillRect/>
          </a:stretch>
        </p:blipFill>
        <p:spPr>
          <a:xfrm>
            <a:off x="1111539" y="1682840"/>
            <a:ext cx="7495414" cy="4014431"/>
          </a:xfrm>
          <a:prstGeom prst="rect">
            <a:avLst/>
          </a:prstGeom>
        </p:spPr>
      </p:pic>
      <p:sp>
        <p:nvSpPr>
          <p:cNvPr id="19" name="TextBox 18">
            <a:extLst>
              <a:ext uri="{FF2B5EF4-FFF2-40B4-BE49-F238E27FC236}">
                <a16:creationId xmlns:a16="http://schemas.microsoft.com/office/drawing/2014/main" id="{1B62DC4A-B476-9BD1-A2BB-2A36306111B5}"/>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2734659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799545" y="210478"/>
            <a:ext cx="7959102" cy="1261884"/>
          </a:xfrm>
          <a:prstGeom prst="rect">
            <a:avLst/>
          </a:prstGeom>
          <a:noFill/>
        </p:spPr>
        <p:txBody>
          <a:bodyPr wrap="none" rtlCol="0">
            <a:spAutoFit/>
          </a:bodyPr>
          <a:lstStyle/>
          <a:p>
            <a:r>
              <a:rPr lang="en-US" sz="3800" dirty="0">
                <a:solidFill>
                  <a:schemeClr val="bg1"/>
                </a:solidFill>
                <a:latin typeface="Times New Roman" panose="02020603050405020304" pitchFamily="18" charset="0"/>
                <a:cs typeface="Times New Roman" panose="02020603050405020304" pitchFamily="18" charset="0"/>
              </a:rPr>
              <a:t>Total Municipal Solid Waste Recycling </a:t>
            </a:r>
          </a:p>
          <a:p>
            <a:pPr algn="ctr"/>
            <a:r>
              <a:rPr lang="en-US" sz="3800" dirty="0">
                <a:solidFill>
                  <a:schemeClr val="bg1"/>
                </a:solidFill>
                <a:latin typeface="Times New Roman" panose="02020603050405020304" pitchFamily="18" charset="0"/>
                <a:cs typeface="Times New Roman" panose="02020603050405020304" pitchFamily="18" charset="0"/>
              </a:rPr>
              <a:t>by Material 2018 (USA)</a:t>
            </a:r>
          </a:p>
        </p:txBody>
      </p:sp>
      <p:pic>
        <p:nvPicPr>
          <p:cNvPr id="5" name="Picture 4">
            <a:extLst>
              <a:ext uri="{FF2B5EF4-FFF2-40B4-BE49-F238E27FC236}">
                <a16:creationId xmlns:a16="http://schemas.microsoft.com/office/drawing/2014/main" id="{5C18E41F-94ED-43B3-F768-7FCFC76AC22D}"/>
              </a:ext>
            </a:extLst>
          </p:cNvPr>
          <p:cNvPicPr>
            <a:picLocks noChangeAspect="1"/>
          </p:cNvPicPr>
          <p:nvPr/>
        </p:nvPicPr>
        <p:blipFill>
          <a:blip r:embed="rId2"/>
          <a:stretch>
            <a:fillRect/>
          </a:stretch>
        </p:blipFill>
        <p:spPr>
          <a:xfrm>
            <a:off x="901425" y="1799168"/>
            <a:ext cx="8221222" cy="3524742"/>
          </a:xfrm>
          <a:prstGeom prst="rect">
            <a:avLst/>
          </a:prstGeom>
        </p:spPr>
      </p:pic>
      <p:sp>
        <p:nvSpPr>
          <p:cNvPr id="17" name="TextBox 16">
            <a:extLst>
              <a:ext uri="{FF2B5EF4-FFF2-40B4-BE49-F238E27FC236}">
                <a16:creationId xmlns:a16="http://schemas.microsoft.com/office/drawing/2014/main" id="{87D69CE3-5EE4-9510-72B4-4D4D948BC233}"/>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3265861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7007880"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Why people don’t sort garbage ?</a:t>
            </a:r>
          </a:p>
        </p:txBody>
      </p:sp>
      <p:sp>
        <p:nvSpPr>
          <p:cNvPr id="5" name="TextBox 4">
            <a:extLst>
              <a:ext uri="{FF2B5EF4-FFF2-40B4-BE49-F238E27FC236}">
                <a16:creationId xmlns:a16="http://schemas.microsoft.com/office/drawing/2014/main" id="{5D814DDA-3529-F322-F5E5-990CF58502DE}"/>
              </a:ext>
            </a:extLst>
          </p:cNvPr>
          <p:cNvSpPr txBox="1"/>
          <p:nvPr/>
        </p:nvSpPr>
        <p:spPr>
          <a:xfrm>
            <a:off x="842597" y="1658772"/>
            <a:ext cx="8893098"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solidFill>
                  <a:schemeClr val="bg1"/>
                </a:solidFill>
              </a:rPr>
              <a:t>“Many cities suffer from the lack of infrastructure regarding recycling. Wherever you go around the town there is only one trash bin, and even if you want to sort the litter, it ends up being tossed together with garbage of other types.”</a:t>
            </a:r>
          </a:p>
          <a:p>
            <a:pPr marL="285750" indent="-285750" algn="just">
              <a:buFont typeface="Wingdings" panose="05000000000000000000" pitchFamily="2" charset="2"/>
              <a:buChar char="Ø"/>
            </a:pPr>
            <a:endParaRPr lang="en-US" dirty="0">
              <a:solidFill>
                <a:schemeClr val="bg1"/>
              </a:solidFill>
            </a:endParaRPr>
          </a:p>
          <a:p>
            <a:pPr marL="285750" indent="-285750" algn="just">
              <a:buFont typeface="Wingdings" panose="05000000000000000000" pitchFamily="2" charset="2"/>
              <a:buChar char="Ø"/>
            </a:pPr>
            <a:r>
              <a:rPr lang="en-US" dirty="0">
                <a:solidFill>
                  <a:schemeClr val="bg1"/>
                </a:solidFill>
              </a:rPr>
              <a:t>“It sounds infuriating, but some people can’t be bothered to recycle just because they think it’s hard. We know—no one gets those bins right the first time, but that doesn’t mean you should stop there. Sure, figuring out where plastic, paper, and organic waste goes can sound daunting at first, but it gets easier!”</a:t>
            </a:r>
          </a:p>
          <a:p>
            <a:pPr marL="285750" indent="-285750" algn="just">
              <a:buFont typeface="Wingdings" panose="05000000000000000000" pitchFamily="2" charset="2"/>
              <a:buChar char="Ø"/>
            </a:pPr>
            <a:endParaRPr lang="en-US" dirty="0">
              <a:solidFill>
                <a:schemeClr val="bg1"/>
              </a:solidFill>
            </a:endParaRPr>
          </a:p>
          <a:p>
            <a:pPr marL="285750" indent="-285750" algn="just">
              <a:buFont typeface="Wingdings" panose="05000000000000000000" pitchFamily="2" charset="2"/>
              <a:buChar char="Ø"/>
            </a:pPr>
            <a:r>
              <a:rPr lang="en-US" dirty="0">
                <a:solidFill>
                  <a:schemeClr val="bg1"/>
                </a:solidFill>
              </a:rPr>
              <a:t>“They are just lazy.”</a:t>
            </a:r>
          </a:p>
        </p:txBody>
      </p:sp>
      <p:sp>
        <p:nvSpPr>
          <p:cNvPr id="3" name="TextBox 2">
            <a:extLst>
              <a:ext uri="{FF2B5EF4-FFF2-40B4-BE49-F238E27FC236}">
                <a16:creationId xmlns:a16="http://schemas.microsoft.com/office/drawing/2014/main" id="{08828D2B-824F-1952-404C-E9D28FBE75BC}"/>
              </a:ext>
            </a:extLst>
          </p:cNvPr>
          <p:cNvSpPr txBox="1"/>
          <p:nvPr/>
        </p:nvSpPr>
        <p:spPr>
          <a:xfrm>
            <a:off x="160879" y="5043215"/>
            <a:ext cx="9646167" cy="646331"/>
          </a:xfrm>
          <a:prstGeom prst="rect">
            <a:avLst/>
          </a:prstGeom>
          <a:noFill/>
        </p:spPr>
        <p:txBody>
          <a:bodyPr wrap="square" rtlCol="0">
            <a:spAutoFit/>
          </a:bodyPr>
          <a:lstStyle/>
          <a:p>
            <a:pPr marL="285750" indent="-285750">
              <a:buFont typeface="Courier New" panose="02070309020205020404" pitchFamily="49" charset="0"/>
              <a:buChar char="o"/>
            </a:pPr>
            <a:r>
              <a:rPr lang="en-US" b="1" i="1" dirty="0">
                <a:solidFill>
                  <a:schemeClr val="bg1"/>
                </a:solidFill>
              </a:rPr>
              <a:t>Fun Fact : The EPA estimates that 75% of the American waste stream is recyclable, </a:t>
            </a:r>
          </a:p>
          <a:p>
            <a:r>
              <a:rPr lang="en-US" b="1" i="1" dirty="0">
                <a:solidFill>
                  <a:schemeClr val="bg1"/>
                </a:solidFill>
              </a:rPr>
              <a:t>but they only recycle about 30% of it.</a:t>
            </a:r>
          </a:p>
        </p:txBody>
      </p:sp>
      <p:sp>
        <p:nvSpPr>
          <p:cNvPr id="18" name="TextBox 17">
            <a:extLst>
              <a:ext uri="{FF2B5EF4-FFF2-40B4-BE49-F238E27FC236}">
                <a16:creationId xmlns:a16="http://schemas.microsoft.com/office/drawing/2014/main" id="{453A86BA-124C-B90D-1A9C-FD9C88C2786F}"/>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408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7" name="Group 8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3" name="Straight Connector 8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8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Isosceles Triangle 9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Picture 2" descr="A group of people on a beach&#10;&#10;Description automatically generated with low confidence">
            <a:extLst>
              <a:ext uri="{FF2B5EF4-FFF2-40B4-BE49-F238E27FC236}">
                <a16:creationId xmlns:a16="http://schemas.microsoft.com/office/drawing/2014/main" id="{B565F9A1-4149-8B99-6BFA-98D1A76397AB}"/>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9091" t="2154" b="21238"/>
          <a:stretch/>
        </p:blipFill>
        <p:spPr>
          <a:xfrm>
            <a:off x="1" y="10"/>
            <a:ext cx="12191999" cy="6857990"/>
          </a:xfrm>
          <a:prstGeom prst="rect">
            <a:avLst/>
          </a:prstGeom>
        </p:spPr>
      </p:pic>
      <p:sp>
        <p:nvSpPr>
          <p:cNvPr id="99" name="Isosceles Triangle 93">
            <a:extLst>
              <a:ext uri="{FF2B5EF4-FFF2-40B4-BE49-F238E27FC236}">
                <a16:creationId xmlns:a16="http://schemas.microsoft.com/office/drawing/2014/main" id="{BBFBD429-C7AA-4D85-BEBF-26ECE2DBA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Parallelogram 95">
            <a:extLst>
              <a:ext uri="{FF2B5EF4-FFF2-40B4-BE49-F238E27FC236}">
                <a16:creationId xmlns:a16="http://schemas.microsoft.com/office/drawing/2014/main" id="{7A9CEEF0-7547-4FA2-93BD-0B8C799DD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AA02E860-D290-48CF-9C38-BC8EB8854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CBF60179-3A15-468E-86D0-1C2FFD504B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2" name="Rectangle 23">
            <a:extLst>
              <a:ext uri="{FF2B5EF4-FFF2-40B4-BE49-F238E27FC236}">
                <a16:creationId xmlns:a16="http://schemas.microsoft.com/office/drawing/2014/main" id="{87ED294B-4D40-44B4-86E7-F23C0468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0F794B81-2ACD-8DC4-85B5-3C4324398AB1}"/>
              </a:ext>
            </a:extLst>
          </p:cNvPr>
          <p:cNvSpPr txBox="1"/>
          <p:nvPr/>
        </p:nvSpPr>
        <p:spPr>
          <a:xfrm>
            <a:off x="2786047" y="609600"/>
            <a:ext cx="6487955" cy="1320800"/>
          </a:xfrm>
          <a:prstGeom prst="rect">
            <a:avLst/>
          </a:prstGeom>
        </p:spPr>
        <p:txBody>
          <a:bodyPr vert="horz" lIns="91440" tIns="45720" rIns="91440" bIns="45720" rtlCol="0" anchor="t">
            <a:normAutofit/>
          </a:bodyPr>
          <a:lstStyle/>
          <a:p>
            <a:pPr marL="457200" indent="-457200">
              <a:spcBef>
                <a:spcPct val="0"/>
              </a:spcBef>
              <a:spcAft>
                <a:spcPts val="600"/>
              </a:spcAft>
            </a:pPr>
            <a:r>
              <a:rPr lang="en-US" sz="3600">
                <a:solidFill>
                  <a:schemeClr val="accent1"/>
                </a:solidFill>
                <a:latin typeface="+mj-lt"/>
                <a:ea typeface="+mj-ea"/>
                <a:cs typeface="+mj-cs"/>
              </a:rPr>
              <a:t>Who’s going to use it ?</a:t>
            </a:r>
          </a:p>
        </p:txBody>
      </p:sp>
      <p:sp>
        <p:nvSpPr>
          <p:cNvPr id="104" name="Rectangle 25">
            <a:extLst>
              <a:ext uri="{FF2B5EF4-FFF2-40B4-BE49-F238E27FC236}">
                <a16:creationId xmlns:a16="http://schemas.microsoft.com/office/drawing/2014/main" id="{55D78701-1D8D-45A3-9B44-A94C33462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6" name="Isosceles Triangle 105">
            <a:extLst>
              <a:ext uri="{FF2B5EF4-FFF2-40B4-BE49-F238E27FC236}">
                <a16:creationId xmlns:a16="http://schemas.microsoft.com/office/drawing/2014/main" id="{B8C595DB-254F-4E8B-9C0D-648B3FF1B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5D814DDA-3529-F322-F5E5-990CF58502DE}"/>
              </a:ext>
            </a:extLst>
          </p:cNvPr>
          <p:cNvSpPr txBox="1"/>
          <p:nvPr/>
        </p:nvSpPr>
        <p:spPr>
          <a:xfrm>
            <a:off x="2786047" y="2159000"/>
            <a:ext cx="6487955" cy="3882362"/>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dirty="0">
                <a:solidFill>
                  <a:schemeClr val="tx1">
                    <a:lumMod val="75000"/>
                    <a:lumOff val="25000"/>
                  </a:schemeClr>
                </a:solidFill>
              </a:rPr>
              <a:t>	The </a:t>
            </a:r>
            <a:r>
              <a:rPr lang="en-US" dirty="0" err="1">
                <a:solidFill>
                  <a:schemeClr val="tx1">
                    <a:lumMod val="75000"/>
                    <a:lumOff val="25000"/>
                  </a:schemeClr>
                </a:solidFill>
              </a:rPr>
              <a:t>wasteBasket</a:t>
            </a:r>
            <a:r>
              <a:rPr lang="en-US" dirty="0">
                <a:solidFill>
                  <a:schemeClr val="tx1">
                    <a:lumMod val="75000"/>
                    <a:lumOff val="25000"/>
                  </a:schemeClr>
                </a:solidFill>
              </a:rPr>
              <a:t> is not mainly designed for households uses, but for commercial centers and crowded places in general(e.g. malls, tourist resorts, festivals, meetings)</a:t>
            </a:r>
          </a:p>
        </p:txBody>
      </p:sp>
      <p:sp>
        <p:nvSpPr>
          <p:cNvPr id="108" name="Rectangle 27">
            <a:extLst>
              <a:ext uri="{FF2B5EF4-FFF2-40B4-BE49-F238E27FC236}">
                <a16:creationId xmlns:a16="http://schemas.microsoft.com/office/drawing/2014/main" id="{2E000235-D5DF-4D2F-AECA-3814821B5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28">
            <a:extLst>
              <a:ext uri="{FF2B5EF4-FFF2-40B4-BE49-F238E27FC236}">
                <a16:creationId xmlns:a16="http://schemas.microsoft.com/office/drawing/2014/main" id="{D7CE0E87-2C2C-4907-BBE3-D24D86C42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29">
            <a:extLst>
              <a:ext uri="{FF2B5EF4-FFF2-40B4-BE49-F238E27FC236}">
                <a16:creationId xmlns:a16="http://schemas.microsoft.com/office/drawing/2014/main" id="{8FF0BC47-4F6D-4430-8C11-E1566CBF6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Isosceles Triangle 113">
            <a:extLst>
              <a:ext uri="{FF2B5EF4-FFF2-40B4-BE49-F238E27FC236}">
                <a16:creationId xmlns:a16="http://schemas.microsoft.com/office/drawing/2014/main" id="{5B73C5C4-3778-4E76-9467-8B46C9F91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TextBox 50">
            <a:extLst>
              <a:ext uri="{FF2B5EF4-FFF2-40B4-BE49-F238E27FC236}">
                <a16:creationId xmlns:a16="http://schemas.microsoft.com/office/drawing/2014/main" id="{CB11EBF0-2C69-EAE1-B71C-CD75A25540DA}"/>
              </a:ext>
            </a:extLst>
          </p:cNvPr>
          <p:cNvSpPr txBox="1"/>
          <p:nvPr/>
        </p:nvSpPr>
        <p:spPr>
          <a:xfrm>
            <a:off x="3293254" y="6344239"/>
            <a:ext cx="1473480" cy="369332"/>
          </a:xfrm>
          <a:prstGeom prst="rect">
            <a:avLst/>
          </a:prstGeom>
          <a:noFill/>
        </p:spPr>
        <p:txBody>
          <a:bodyPr wrap="none" rtlCol="0">
            <a:spAutoFit/>
          </a:bodyPr>
          <a:lstStyle/>
          <a:p>
            <a:r>
              <a:rPr lang="en-US" dirty="0"/>
              <a:t>HackTM2022</a:t>
            </a:r>
          </a:p>
        </p:txBody>
      </p:sp>
    </p:spTree>
    <p:extLst>
      <p:ext uri="{BB962C8B-B14F-4D97-AF65-F5344CB8AC3E}">
        <p14:creationId xmlns:p14="http://schemas.microsoft.com/office/powerpoint/2010/main" val="8613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4527586"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Product </a:t>
            </a:r>
            <a:r>
              <a:rPr lang="en-US" sz="3800" dirty="0" err="1">
                <a:solidFill>
                  <a:schemeClr val="bg1"/>
                </a:solidFill>
                <a:latin typeface="Times New Roman" panose="02020603050405020304" pitchFamily="18" charset="0"/>
                <a:cs typeface="Times New Roman" panose="02020603050405020304" pitchFamily="18" charset="0"/>
              </a:rPr>
              <a:t>Achitecture</a:t>
            </a:r>
            <a:endParaRPr lang="en-US" sz="3800" dirty="0">
              <a:solidFill>
                <a:schemeClr val="bg1"/>
              </a:solidFill>
              <a:latin typeface="Times New Roman" panose="02020603050405020304" pitchFamily="18" charset="0"/>
              <a:cs typeface="Times New Roman" panose="02020603050405020304" pitchFamily="18" charset="0"/>
            </a:endParaRPr>
          </a:p>
        </p:txBody>
      </p:sp>
      <p:pic>
        <p:nvPicPr>
          <p:cNvPr id="8" name="Picture 7" descr="Diagram&#10;&#10;Description automatically generated">
            <a:extLst>
              <a:ext uri="{FF2B5EF4-FFF2-40B4-BE49-F238E27FC236}">
                <a16:creationId xmlns:a16="http://schemas.microsoft.com/office/drawing/2014/main" id="{B899988D-4699-5424-5ACF-F1DB2DDBA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616" y="1777044"/>
            <a:ext cx="7938048" cy="3625646"/>
          </a:xfrm>
          <a:prstGeom prst="rect">
            <a:avLst/>
          </a:prstGeom>
        </p:spPr>
      </p:pic>
      <p:sp>
        <p:nvSpPr>
          <p:cNvPr id="20" name="TextBox 19">
            <a:extLst>
              <a:ext uri="{FF2B5EF4-FFF2-40B4-BE49-F238E27FC236}">
                <a16:creationId xmlns:a16="http://schemas.microsoft.com/office/drawing/2014/main" id="{76E378F1-F133-21B2-8107-21BEA26320BF}"/>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2195069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4351319"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Used Technologies</a:t>
            </a:r>
          </a:p>
        </p:txBody>
      </p:sp>
      <p:sp>
        <p:nvSpPr>
          <p:cNvPr id="2" name="TextBox 1">
            <a:extLst>
              <a:ext uri="{FF2B5EF4-FFF2-40B4-BE49-F238E27FC236}">
                <a16:creationId xmlns:a16="http://schemas.microsoft.com/office/drawing/2014/main" id="{AE994A86-BA11-5A58-40D4-F86DF2C067FB}"/>
              </a:ext>
            </a:extLst>
          </p:cNvPr>
          <p:cNvSpPr txBox="1"/>
          <p:nvPr/>
        </p:nvSpPr>
        <p:spPr>
          <a:xfrm>
            <a:off x="421298" y="1656041"/>
            <a:ext cx="10431895" cy="2776850"/>
          </a:xfrm>
          <a:prstGeom prst="rect">
            <a:avLst/>
          </a:prstGeom>
          <a:noFill/>
        </p:spPr>
        <p:txBody>
          <a:bodyPr wrap="none" rtlCol="0">
            <a:spAutoFit/>
          </a:bodyPr>
          <a:lstStyle/>
          <a:p>
            <a:pPr marL="285750" indent="-285750">
              <a:lnSpc>
                <a:spcPct val="200000"/>
              </a:lnSpc>
              <a:buFont typeface="Wingdings" panose="05000000000000000000" pitchFamily="2" charset="2"/>
              <a:buChar char="Ø"/>
            </a:pPr>
            <a:r>
              <a:rPr lang="en-US" dirty="0">
                <a:solidFill>
                  <a:schemeClr val="bg1"/>
                </a:solidFill>
              </a:rPr>
              <a:t>Arduino Uno with 2 servomotors + 1 ultrasonic sensor for hardware</a:t>
            </a:r>
          </a:p>
          <a:p>
            <a:pPr marL="285750" indent="-285750">
              <a:lnSpc>
                <a:spcPct val="200000"/>
              </a:lnSpc>
              <a:buFont typeface="Wingdings" panose="05000000000000000000" pitchFamily="2" charset="2"/>
              <a:buChar char="Ø"/>
            </a:pPr>
            <a:r>
              <a:rPr lang="en-US" dirty="0">
                <a:solidFill>
                  <a:schemeClr val="bg1"/>
                </a:solidFill>
              </a:rPr>
              <a:t>Python 3.8 for backend (with </a:t>
            </a:r>
            <a:r>
              <a:rPr lang="en-US" dirty="0" err="1">
                <a:solidFill>
                  <a:schemeClr val="bg1"/>
                </a:solidFill>
              </a:rPr>
              <a:t>PyTorch</a:t>
            </a:r>
            <a:r>
              <a:rPr lang="en-US" dirty="0">
                <a:solidFill>
                  <a:schemeClr val="bg1"/>
                </a:solidFill>
              </a:rPr>
              <a:t> for model training)</a:t>
            </a:r>
          </a:p>
          <a:p>
            <a:pPr marL="285750" indent="-285750">
              <a:lnSpc>
                <a:spcPct val="200000"/>
              </a:lnSpc>
              <a:buFont typeface="Wingdings" panose="05000000000000000000" pitchFamily="2" charset="2"/>
              <a:buChar char="Ø"/>
            </a:pPr>
            <a:r>
              <a:rPr lang="en-US" dirty="0">
                <a:solidFill>
                  <a:schemeClr val="bg1"/>
                </a:solidFill>
              </a:rPr>
              <a:t>Microsoft VS Code for full integrated script</a:t>
            </a:r>
          </a:p>
          <a:p>
            <a:pPr marL="285750" indent="-285750">
              <a:lnSpc>
                <a:spcPct val="200000"/>
              </a:lnSpc>
              <a:buFont typeface="Wingdings" panose="05000000000000000000" pitchFamily="2" charset="2"/>
              <a:buChar char="Ø"/>
            </a:pPr>
            <a:r>
              <a:rPr lang="en-US" dirty="0" err="1">
                <a:solidFill>
                  <a:schemeClr val="bg1"/>
                </a:solidFill>
              </a:rPr>
              <a:t>JupyterLab</a:t>
            </a:r>
            <a:r>
              <a:rPr lang="en-US" dirty="0">
                <a:solidFill>
                  <a:schemeClr val="bg1"/>
                </a:solidFill>
              </a:rPr>
              <a:t> for experiments</a:t>
            </a:r>
          </a:p>
          <a:p>
            <a:pPr marL="285750" indent="-285750">
              <a:lnSpc>
                <a:spcPct val="200000"/>
              </a:lnSpc>
              <a:buFont typeface="Wingdings" panose="05000000000000000000" pitchFamily="2" charset="2"/>
              <a:buChar char="Ø"/>
            </a:pPr>
            <a:r>
              <a:rPr lang="en-US" dirty="0">
                <a:solidFill>
                  <a:schemeClr val="bg1"/>
                </a:solidFill>
              </a:rPr>
              <a:t>System : Acer Nitro i7-8750H CPU @ 2.20GHz, 16GB RAM, NVIDIA GeForce GTX 1050 </a:t>
            </a:r>
            <a:r>
              <a:rPr lang="en-US" dirty="0" err="1">
                <a:solidFill>
                  <a:schemeClr val="bg1"/>
                </a:solidFill>
              </a:rPr>
              <a:t>Ti</a:t>
            </a:r>
            <a:r>
              <a:rPr lang="en-US" dirty="0">
                <a:solidFill>
                  <a:schemeClr val="bg1"/>
                </a:solidFill>
              </a:rPr>
              <a:t> </a:t>
            </a:r>
            <a:r>
              <a:rPr lang="en-US" dirty="0" err="1">
                <a:solidFill>
                  <a:schemeClr val="bg1"/>
                </a:solidFill>
              </a:rPr>
              <a:t>videocard</a:t>
            </a:r>
            <a:endParaRPr lang="en-US" dirty="0">
              <a:solidFill>
                <a:schemeClr val="bg1"/>
              </a:solidFill>
            </a:endParaRPr>
          </a:p>
        </p:txBody>
      </p:sp>
      <p:sp>
        <p:nvSpPr>
          <p:cNvPr id="16" name="TextBox 15">
            <a:extLst>
              <a:ext uri="{FF2B5EF4-FFF2-40B4-BE49-F238E27FC236}">
                <a16:creationId xmlns:a16="http://schemas.microsoft.com/office/drawing/2014/main" id="{5FC19618-2C57-EFFE-56E9-4E95AAEE073C}"/>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329076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4" name="Straight Connector 73">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75"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F794B81-2ACD-8DC4-85B5-3C4324398AB1}"/>
              </a:ext>
            </a:extLst>
          </p:cNvPr>
          <p:cNvSpPr txBox="1"/>
          <p:nvPr/>
        </p:nvSpPr>
        <p:spPr>
          <a:xfrm>
            <a:off x="421298" y="320813"/>
            <a:ext cx="2932213" cy="677108"/>
          </a:xfrm>
          <a:prstGeom prst="rect">
            <a:avLst/>
          </a:prstGeom>
          <a:noFill/>
        </p:spPr>
        <p:txBody>
          <a:bodyPr wrap="none" rtlCol="0">
            <a:spAutoFit/>
          </a:bodyPr>
          <a:lstStyle/>
          <a:p>
            <a:pPr marL="457200" indent="-457200">
              <a:buFont typeface="Arial" panose="020B0604020202020204" pitchFamily="34" charset="0"/>
              <a:buChar char="•"/>
            </a:pPr>
            <a:r>
              <a:rPr lang="en-US" sz="3800" dirty="0">
                <a:solidFill>
                  <a:schemeClr val="bg1"/>
                </a:solidFill>
                <a:latin typeface="Times New Roman" panose="02020603050405020304" pitchFamily="18" charset="0"/>
                <a:cs typeface="Times New Roman" panose="02020603050405020304" pitchFamily="18" charset="0"/>
              </a:rPr>
              <a:t>Model used</a:t>
            </a:r>
          </a:p>
        </p:txBody>
      </p:sp>
      <p:pic>
        <p:nvPicPr>
          <p:cNvPr id="3" name="Picture 2">
            <a:extLst>
              <a:ext uri="{FF2B5EF4-FFF2-40B4-BE49-F238E27FC236}">
                <a16:creationId xmlns:a16="http://schemas.microsoft.com/office/drawing/2014/main" id="{C779CCA9-825E-BA2B-0FCB-6444FAF78FA6}"/>
              </a:ext>
            </a:extLst>
          </p:cNvPr>
          <p:cNvPicPr>
            <a:picLocks noChangeAspect="1"/>
          </p:cNvPicPr>
          <p:nvPr/>
        </p:nvPicPr>
        <p:blipFill>
          <a:blip r:embed="rId2"/>
          <a:stretch>
            <a:fillRect/>
          </a:stretch>
        </p:blipFill>
        <p:spPr>
          <a:xfrm>
            <a:off x="2558480" y="1889718"/>
            <a:ext cx="4829849" cy="3334215"/>
          </a:xfrm>
          <a:prstGeom prst="rect">
            <a:avLst/>
          </a:prstGeom>
        </p:spPr>
      </p:pic>
      <p:sp>
        <p:nvSpPr>
          <p:cNvPr id="5" name="TextBox 4">
            <a:extLst>
              <a:ext uri="{FF2B5EF4-FFF2-40B4-BE49-F238E27FC236}">
                <a16:creationId xmlns:a16="http://schemas.microsoft.com/office/drawing/2014/main" id="{39C2E8AC-0BA9-A614-6995-2AD757AC9856}"/>
              </a:ext>
            </a:extLst>
          </p:cNvPr>
          <p:cNvSpPr txBox="1"/>
          <p:nvPr/>
        </p:nvSpPr>
        <p:spPr>
          <a:xfrm>
            <a:off x="2250543" y="1388346"/>
            <a:ext cx="5522987" cy="369332"/>
          </a:xfrm>
          <a:prstGeom prst="rect">
            <a:avLst/>
          </a:prstGeom>
          <a:noFill/>
        </p:spPr>
        <p:txBody>
          <a:bodyPr wrap="none" rtlCol="0">
            <a:spAutoFit/>
          </a:bodyPr>
          <a:lstStyle/>
          <a:p>
            <a:r>
              <a:rPr lang="en-US" dirty="0">
                <a:solidFill>
                  <a:schemeClr val="bg1"/>
                </a:solidFill>
              </a:rPr>
              <a:t>ResNet18 Architecture trained on my waste dataset</a:t>
            </a:r>
          </a:p>
        </p:txBody>
      </p:sp>
      <p:sp>
        <p:nvSpPr>
          <p:cNvPr id="18" name="TextBox 17">
            <a:extLst>
              <a:ext uri="{FF2B5EF4-FFF2-40B4-BE49-F238E27FC236}">
                <a16:creationId xmlns:a16="http://schemas.microsoft.com/office/drawing/2014/main" id="{5DF39661-9454-3DF5-8F7D-84AE0FC4FADB}"/>
              </a:ext>
            </a:extLst>
          </p:cNvPr>
          <p:cNvSpPr txBox="1"/>
          <p:nvPr/>
        </p:nvSpPr>
        <p:spPr>
          <a:xfrm>
            <a:off x="3293254" y="6344239"/>
            <a:ext cx="1473480" cy="369332"/>
          </a:xfrm>
          <a:prstGeom prst="rect">
            <a:avLst/>
          </a:prstGeom>
          <a:noFill/>
        </p:spPr>
        <p:txBody>
          <a:bodyPr wrap="none" rtlCol="0">
            <a:spAutoFit/>
          </a:bodyPr>
          <a:lstStyle/>
          <a:p>
            <a:r>
              <a:rPr lang="en-US" dirty="0">
                <a:solidFill>
                  <a:schemeClr val="bg1"/>
                </a:solidFill>
              </a:rPr>
              <a:t>HackTM2022</a:t>
            </a:r>
          </a:p>
        </p:txBody>
      </p:sp>
    </p:spTree>
    <p:extLst>
      <p:ext uri="{BB962C8B-B14F-4D97-AF65-F5344CB8AC3E}">
        <p14:creationId xmlns:p14="http://schemas.microsoft.com/office/powerpoint/2010/main" val="10066629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575</TotalTime>
  <Words>594</Words>
  <Application>Microsoft Office PowerPoint</Application>
  <PresentationFormat>Widescreen</PresentationFormat>
  <Paragraphs>76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Courier New</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Alexandru Belengeanu</dc:creator>
  <cp:lastModifiedBy>Alexandru Belengeanu</cp:lastModifiedBy>
  <cp:revision>2</cp:revision>
  <dcterms:created xsi:type="dcterms:W3CDTF">2022-06-11T21:52:00Z</dcterms:created>
  <dcterms:modified xsi:type="dcterms:W3CDTF">2022-06-12T07:27:20Z</dcterms:modified>
</cp:coreProperties>
</file>